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60" r:id="rId2"/>
    <p:sldId id="695" r:id="rId3"/>
    <p:sldId id="696" r:id="rId4"/>
    <p:sldId id="697" r:id="rId5"/>
    <p:sldId id="698" r:id="rId6"/>
    <p:sldId id="699" r:id="rId7"/>
    <p:sldId id="700" r:id="rId8"/>
    <p:sldId id="703" r:id="rId9"/>
    <p:sldId id="701" r:id="rId10"/>
    <p:sldId id="702" r:id="rId11"/>
    <p:sldId id="705" r:id="rId12"/>
    <p:sldId id="674" r:id="rId13"/>
    <p:sldId id="675" r:id="rId14"/>
    <p:sldId id="712" r:id="rId15"/>
    <p:sldId id="685" r:id="rId16"/>
    <p:sldId id="677" r:id="rId17"/>
    <p:sldId id="678" r:id="rId18"/>
    <p:sldId id="679" r:id="rId19"/>
    <p:sldId id="721" r:id="rId20"/>
    <p:sldId id="681" r:id="rId21"/>
    <p:sldId id="682" r:id="rId22"/>
    <p:sldId id="664" r:id="rId23"/>
    <p:sldId id="683" r:id="rId24"/>
    <p:sldId id="690" r:id="rId25"/>
    <p:sldId id="710" r:id="rId26"/>
    <p:sldId id="691" r:id="rId27"/>
    <p:sldId id="692" r:id="rId28"/>
    <p:sldId id="711" r:id="rId29"/>
    <p:sldId id="716" r:id="rId30"/>
    <p:sldId id="714" r:id="rId31"/>
    <p:sldId id="715" r:id="rId32"/>
    <p:sldId id="718" r:id="rId33"/>
    <p:sldId id="719" r:id="rId34"/>
    <p:sldId id="720" r:id="rId35"/>
    <p:sldId id="482" r:id="rId36"/>
    <p:sldId id="646" r:id="rId3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2D2D8A"/>
    <a:srgbClr val="FF99FF"/>
    <a:srgbClr val="008080"/>
    <a:srgbClr val="B9CDE5"/>
    <a:srgbClr val="FFFF7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09" autoAdjust="0"/>
    <p:restoredTop sz="85185" autoAdjust="0"/>
  </p:normalViewPr>
  <p:slideViewPr>
    <p:cSldViewPr>
      <p:cViewPr varScale="1">
        <p:scale>
          <a:sx n="139" d="100"/>
          <a:sy n="139" d="100"/>
        </p:scale>
        <p:origin x="229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8D772-4314-4330-A5A5-313DCC6557DD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25AC0-AC91-4F25-A9AE-1FB5517407F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49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299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Recently, a study focused on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ablation has been published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showing an apparent elimination of the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ECG phenotype. 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25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Baseline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-ECG pattern and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color-coded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duration CARTO maps. A saddle-back pattern is evident in V2 (II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intercostal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space) with a corresponding small (2.2 cm2) purple area of abnormally prolonged potentials (210 ms in the example). The border-zone area (green/blue area &gt;110 and &lt;200 ms) shows potentials with relatively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shorter duration (136 ms). </a:t>
            </a:r>
            <a:r>
              <a:rPr lang="en-US" altLang="ko-KR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Middle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-ECG pattern and color-coded duration maps after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ajmaline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After type 1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ajmaline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-induced (</a:t>
            </a:r>
            <a:r>
              <a:rPr lang="en-US" altLang="ko-K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Continued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ECG pattern, the abnormal purple area significantly increased to 21.5 cm2. Examples of abnormal and prolonged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electrograms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found in the purple area after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ajmaline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 are shown beside the map (289 and 219 ms)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4364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Persistent ECG pattern normalization without VF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inducibility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even after repeated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ajmaline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challenge, suggested that substrate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ablation can be considered as a potential therapy for preventing recurrent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VT/VF.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altLang="ko-KR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rrhythmogenic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electrophysiological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substrate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783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0389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Lead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and V2 of the 6 patients who had QRS notch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lead V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Patients 1 to 5 had a notch at the S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 (particularly at the nadir S wave), whereas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 6 had a notch at the end of the S wave.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these patients had VF recurrence after endocardial ablation.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081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Lead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and V2 of the 6 patients who had QRS notch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lead V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Patients 1 to 5 had a notch at the S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 (particularly at the nadir S wave), whereas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 6 had a notch at the end of the S wave.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these patients had VF recurrence after endocardial ablation.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6055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evaluation for the remnant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substrate was performed after 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ecainide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infusion (2 mg/kg for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minutes), revealing no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signicant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changes in local amplitude in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RVOT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6669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e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STsegment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elevation in a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Brugada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 patient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 most prominent in the leads overlying the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RVOTand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closely follows its anatomic position 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altLang="ko-KR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Regional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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brosis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electrocardiogram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abnormalities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aecting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RVOT correspond to the high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precordial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leads where the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Brugada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phenotype is best seen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also an ablation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eect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best seen in our patient.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6669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substrate characteristics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altLang="ko-KR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biopsy and histology shows </a:t>
            </a:r>
            <a:r>
              <a:rPr lang="en-US" altLang="ko-K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fibrosis with focal finger-like projections of collagen into myocardium while EGM-free areas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revealed neither abnormal potential nor myocardial fibrosis.</a:t>
            </a:r>
            <a:r>
              <a:rPr lang="en-US" altLang="ko-KR" dirty="0" smtClean="0"/>
              <a:t> 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665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procainamide infusion (10 mg/kg),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propafenone</a:t>
            </a: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632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present task force is concerned that this could result in an over-diagnosis of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particularly in patients displaying a Type 1 ECG only after a drug challenge.</a:t>
            </a:r>
          </a:p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Accordingly, we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 adoption of the following diagnostic criteria and score system for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8967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 smtClean="0"/>
              <a:t>Resolution of J point elevation despite pharmacologic provocation</a:t>
            </a:r>
            <a:br>
              <a:rPr lang="en-US" altLang="ko-KR" sz="2000" b="1" dirty="0" smtClean="0"/>
            </a:br>
            <a:endParaRPr lang="en-US" altLang="ko-KR" sz="2400" b="1" kern="0" dirty="0" smtClean="0">
              <a:latin typeface="맑은 고딕" pitchFamily="50" charset="-127"/>
              <a:ea typeface="+mn-ea"/>
            </a:endParaRPr>
          </a:p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1087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74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9317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580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 eaLnBrk="0" hangingPunct="0">
              <a:spcBef>
                <a:spcPct val="20000"/>
              </a:spcBef>
              <a:buClr>
                <a:srgbClr val="FF0000"/>
              </a:buClr>
              <a:buSzPct val="80000"/>
              <a:buBlip>
                <a:blip r:embed="rId3"/>
              </a:buBlip>
            </a:pPr>
            <a:r>
              <a:rPr lang="en-US" altLang="ko-KR" sz="1200" dirty="0" smtClean="0"/>
              <a:t>Ablation strategy; </a:t>
            </a:r>
            <a:r>
              <a:rPr lang="en-US" altLang="ko-KR" sz="1200" dirty="0" err="1" smtClean="0"/>
              <a:t>nonindcibility</a:t>
            </a:r>
            <a:r>
              <a:rPr lang="en-US" altLang="ko-KR" sz="1200" dirty="0" smtClean="0"/>
              <a:t> of VF, acute normalization of </a:t>
            </a:r>
            <a:r>
              <a:rPr lang="en-US" altLang="ko-KR" sz="1200" dirty="0" err="1" smtClean="0"/>
              <a:t>Brugada</a:t>
            </a:r>
            <a:r>
              <a:rPr lang="en-US" altLang="ko-KR" sz="1200" dirty="0" smtClean="0"/>
              <a:t> ECG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42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present task force is concerned that this could result in an over-diagnosis of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particularly in patients displaying a Type 1 ECG only after a drug challenge.</a:t>
            </a:r>
          </a:p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Accordingly, we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 adoption of the following diagnostic criteria and score system for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074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Catheter ablation may be considered in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with a history of electrical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storms or repeated appropriate ICD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shocks.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 </a:t>
            </a:r>
            <a:r>
              <a:rPr lang="en-US" altLang="ko-KR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ESCguideline</a:t>
            </a: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8724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Haı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¨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ssaguerre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were the first to attempt catheter ablation from the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endocardial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site to treat patients with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recurrent VF.101 Patients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rarely have PVCs making this approach impractical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527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Nademanee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have presented the first series showing that electrical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substrate ablation in the RVOT can prevent VF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inducibility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high-risk population.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1304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double annotation map displays a magnitude of prolonged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electrogram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duration;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purple area indicates the very prolonged duration of the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electrogram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(150 ms). The sample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electrograms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recorded from this area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shown (right). The bipolar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electrogram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recorded from the distal pair-electrodes of the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NaviStar-ThermoCool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catheter at the purple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 of the map is low voltage (0.43 mV) and fractionated with the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electrogram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width of 164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ms.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unipolar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electrogram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recorded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distal electrode is also shown, along with the right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precordial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leads (V1 through V3). The red dots represent ablation points;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altLang="ko-KR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ko-KR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common definitions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</a:t>
            </a:r>
            <a:r>
              <a:rPr lang="en-US" altLang="ko-KR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Brugada</a:t>
            </a: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substrate were low voltage areas &lt;1.5 mV, late potentials, and fragmented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potentials. </a:t>
            </a:r>
            <a:r>
              <a:rPr lang="en-US" altLang="ko-KR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Nademanee</a:t>
            </a: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al.8) defined </a:t>
            </a:r>
            <a:r>
              <a:rPr lang="en-US" altLang="ko-KR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substrate as low voltage areas &lt;1.0 mV;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split EGMs or fractionated EGMs; wide duration &gt;80 </a:t>
            </a:r>
            <a:r>
              <a:rPr lang="en-US" altLang="ko-KR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late potentials extending beyond the end of the QRS</a:t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ko-K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6310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Postprocedure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predischarge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follow-up 12-lead ECG confirmed the absence of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ECG pattern before and after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flecainide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 in all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 and after a median follow-up of 5 months ECG remained normal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despite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flecainide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testing. 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070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Recently, a study focused on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epicardial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ablation has been published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showing an apparent elimination of the </a:t>
            </a:r>
            <a:r>
              <a:rPr lang="en-US" altLang="ko-KR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BrS</a:t>
            </a:r>
            <a: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ECG phenotype. </a:t>
            </a:r>
            <a:br>
              <a:rPr lang="en-US" altLang="ko-KR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25AC0-AC91-4F25-A9AE-1FB5517407FA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794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50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98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447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581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53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40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055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954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961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510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235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23AE1-4CC2-4CEC-8E08-A543E81AC5D3}" type="datetimeFigureOut">
              <a:rPr lang="ko-KR" altLang="en-US" smtClean="0"/>
              <a:pPr/>
              <a:t>2022-12-03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35685-0EC4-4C12-A650-3F590485F1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050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209393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ko-KR" sz="3600" b="1" dirty="0" err="1" smtClean="0">
                <a:solidFill>
                  <a:srgbClr val="2D2D8A"/>
                </a:solidFill>
                <a:latin typeface="+mj-ea"/>
              </a:rPr>
              <a:t>Epicardial</a:t>
            </a:r>
            <a:r>
              <a:rPr lang="en-US" altLang="ko-KR" sz="3600" b="1" dirty="0" smtClean="0">
                <a:solidFill>
                  <a:srgbClr val="2D2D8A"/>
                </a:solidFill>
                <a:latin typeface="+mj-ea"/>
              </a:rPr>
              <a:t> catheter ablation for life threatening ventricular arrhythmia in </a:t>
            </a:r>
            <a:r>
              <a:rPr lang="en-US" altLang="ko-KR" sz="3600" b="1" dirty="0" err="1" smtClean="0">
                <a:solidFill>
                  <a:srgbClr val="2D2D8A"/>
                </a:solidFill>
                <a:latin typeface="+mj-ea"/>
              </a:rPr>
              <a:t>Brugada</a:t>
            </a:r>
            <a:r>
              <a:rPr lang="en-US" altLang="ko-KR" sz="3600" b="1" dirty="0" smtClean="0">
                <a:solidFill>
                  <a:srgbClr val="2D2D8A"/>
                </a:solidFill>
                <a:latin typeface="+mj-ea"/>
              </a:rPr>
              <a:t> syndrome</a:t>
            </a:r>
            <a:endParaRPr lang="ko-KR" altLang="en-US" sz="2000" dirty="0">
              <a:solidFill>
                <a:srgbClr val="008080"/>
              </a:solidFill>
              <a:latin typeface="+mj-ea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59532" y="5157192"/>
            <a:ext cx="8424936" cy="15567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solidFill>
                  <a:schemeClr val="tx1"/>
                </a:solidFill>
              </a:rPr>
              <a:t>Yae Min Park, M.D.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x-none" altLang="ko-KR" sz="2400" b="1" dirty="0">
                <a:solidFill>
                  <a:schemeClr val="tx1"/>
                </a:solidFill>
                <a:latin typeface="+mn-ea"/>
              </a:rPr>
              <a:t>Cardiology Division, Gachon University Gil </a:t>
            </a:r>
            <a:r>
              <a:rPr lang="x-none" altLang="ko-KR" sz="2400" b="1" dirty="0" smtClean="0">
                <a:solidFill>
                  <a:schemeClr val="tx1"/>
                </a:solidFill>
                <a:latin typeface="+mn-ea"/>
              </a:rPr>
              <a:t>Hospital</a:t>
            </a:r>
            <a:endParaRPr lang="ko-KR" altLang="ko-KR" sz="24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4" name="그림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212976"/>
            <a:ext cx="1728192" cy="1612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0136" y="0"/>
            <a:ext cx="334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년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월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o-KR" altLang="en-US" b="1" dirty="0" smtClean="0">
                <a:latin typeface="Times New Roman" pitchFamily="18" charset="0"/>
                <a:cs typeface="Times New Roman" pitchFamily="18" charset="0"/>
              </a:rPr>
              <a:t>일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VT symposium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96168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dirty="0" smtClean="0">
                <a:solidFill>
                  <a:srgbClr val="2D2D8A"/>
                </a:solidFill>
              </a:rPr>
              <a:t>Appropriate shock d/t VF during </a:t>
            </a:r>
            <a:r>
              <a:rPr lang="en-US" altLang="ko-KR" sz="3200" b="1" dirty="0" err="1" smtClean="0">
                <a:solidFill>
                  <a:srgbClr val="2D2D8A"/>
                </a:solidFill>
              </a:rPr>
              <a:t>quinidine</a:t>
            </a:r>
            <a:r>
              <a:rPr lang="en-US" altLang="ko-KR" sz="3200" b="1" dirty="0" smtClean="0">
                <a:solidFill>
                  <a:srgbClr val="2D2D8A"/>
                </a:solidFill>
              </a:rPr>
              <a:t> </a:t>
            </a:r>
            <a:endParaRPr lang="en-US" altLang="ko-KR" sz="32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14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r="8067" b="33088"/>
          <a:stretch>
            <a:fillRect/>
          </a:stretch>
        </p:blipFill>
        <p:spPr>
          <a:xfrm>
            <a:off x="1043608" y="883781"/>
            <a:ext cx="6696744" cy="59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66133"/>
      </p:ext>
    </p:extLst>
  </p:cSld>
  <p:clrMapOvr>
    <a:masterClrMapping/>
  </p:clrMapOvr>
  <p:transition advTm="1609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auto">
          <a:xfrm>
            <a:off x="0" y="-537"/>
            <a:ext cx="9144000" cy="422162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buNone/>
            </a:pPr>
            <a:r>
              <a:rPr lang="en-US" altLang="ko-KR" sz="6600" b="1" kern="0" dirty="0" smtClean="0">
                <a:latin typeface="맑은 고딕" pitchFamily="50" charset="-127"/>
              </a:rPr>
              <a:t>What is your next option? </a:t>
            </a:r>
          </a:p>
        </p:txBody>
      </p:sp>
    </p:spTree>
  </p:cSld>
  <p:clrMapOvr>
    <a:masterClrMapping/>
  </p:clrMapOvr>
  <p:transition advTm="1187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Prevention of SCD in </a:t>
            </a:r>
            <a:r>
              <a:rPr lang="en-US" altLang="ko-KR" sz="3600" b="1" dirty="0" err="1" smtClean="0">
                <a:solidFill>
                  <a:srgbClr val="2D2D8A"/>
                </a:solidFill>
              </a:rPr>
              <a:t>BrS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7449" y="2420888"/>
            <a:ext cx="826302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endParaRPr lang="en-US" altLang="ko-KR" sz="2200" b="1" kern="0" dirty="0" smtClean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24744"/>
            <a:ext cx="702541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372200" y="6186790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JACC 2017 VA/SCD guideline</a:t>
            </a:r>
            <a:endParaRPr lang="ko-KR" altLang="en-US" sz="1600" dirty="0"/>
          </a:p>
        </p:txBody>
      </p:sp>
    </p:spTree>
  </p:cSld>
  <p:clrMapOvr>
    <a:masterClrMapping/>
  </p:clrMapOvr>
  <p:transition advTm="3401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Recommendations for </a:t>
            </a:r>
            <a:r>
              <a:rPr lang="en-US" altLang="ko-KR" sz="3600" b="1" dirty="0" err="1" smtClean="0">
                <a:solidFill>
                  <a:srgbClr val="2D2D8A"/>
                </a:solidFill>
              </a:rPr>
              <a:t>BrS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7449" y="2420888"/>
            <a:ext cx="826302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endParaRPr lang="en-US" altLang="ko-KR" sz="2200" b="1" kern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6519446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JACC 2017 VA/SCD guideline</a:t>
            </a:r>
            <a:endParaRPr lang="ko-KR" altLang="en-U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79" y="1196752"/>
            <a:ext cx="9122321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87862" y="3573016"/>
            <a:ext cx="8876625" cy="72008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7862" y="2924944"/>
            <a:ext cx="8876625" cy="64807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advTm="131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>
                <a:solidFill>
                  <a:srgbClr val="2D2D8A"/>
                </a:solidFill>
              </a:rPr>
              <a:t>Recommendations for </a:t>
            </a:r>
            <a:r>
              <a:rPr lang="en-US" altLang="ko-KR" sz="3600" b="1" dirty="0" err="1">
                <a:solidFill>
                  <a:srgbClr val="2D2D8A"/>
                </a:solidFill>
              </a:rPr>
              <a:t>BrS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7449" y="2420888"/>
            <a:ext cx="826302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endParaRPr lang="en-US" altLang="ko-KR" sz="2200" b="1" kern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6519446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2022 ESC guideline VA and prevention of SCD</a:t>
            </a:r>
            <a:endParaRPr lang="ko-KR" altLang="en-US" sz="16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561" b="44562"/>
          <a:stretch/>
        </p:blipFill>
        <p:spPr>
          <a:xfrm>
            <a:off x="0" y="1556792"/>
            <a:ext cx="4541520" cy="38195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/>
          <a:srcRect t="55438"/>
          <a:stretch/>
        </p:blipFill>
        <p:spPr>
          <a:xfrm>
            <a:off x="4529688" y="1915739"/>
            <a:ext cx="4541520" cy="310168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541520" y="2420888"/>
            <a:ext cx="4494976" cy="93610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552960" y="4535082"/>
            <a:ext cx="4494976" cy="482346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251" y="5463352"/>
            <a:ext cx="3486637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0760"/>
      </p:ext>
    </p:extLst>
  </p:cSld>
  <p:clrMapOvr>
    <a:masterClrMapping/>
  </p:clrMapOvr>
  <p:transition advTm="131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Catheter ablation for </a:t>
            </a:r>
            <a:r>
              <a:rPr lang="en-US" altLang="ko-KR" sz="3600" b="1" dirty="0" err="1" smtClean="0">
                <a:solidFill>
                  <a:srgbClr val="2D2D8A"/>
                </a:solidFill>
              </a:rPr>
              <a:t>BrS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7449" y="2420888"/>
            <a:ext cx="826302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endParaRPr lang="en-US" altLang="ko-KR" sz="2200" b="1" kern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6519446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Circulation 2003;108:925</a:t>
            </a:r>
            <a:endParaRPr lang="ko-KR" altLang="en-US" sz="16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1700808"/>
            <a:ext cx="9012753" cy="22885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3" y="5048762"/>
            <a:ext cx="8208913" cy="1077218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kern="0" dirty="0" smtClean="0">
                <a:latin typeface="맑은 고딕" pitchFamily="50" charset="-127"/>
              </a:rPr>
              <a:t>Endocardial ablation of ventricular ectopy (RVOT or </a:t>
            </a:r>
            <a:r>
              <a:rPr lang="en-US" altLang="ko-KR" sz="3200" b="1" kern="0" dirty="0" err="1" smtClean="0">
                <a:latin typeface="맑은 고딕" pitchFamily="50" charset="-127"/>
              </a:rPr>
              <a:t>purkinje</a:t>
            </a:r>
            <a:r>
              <a:rPr lang="en-US" altLang="ko-KR" sz="3200" b="1" kern="0" dirty="0" smtClean="0">
                <a:latin typeface="맑은 고딕" pitchFamily="50" charset="-127"/>
              </a:rPr>
              <a:t>) prevented VF. </a:t>
            </a:r>
            <a:endParaRPr lang="en-US" altLang="ko-KR" sz="3200" b="1" kern="0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9651469"/>
      </p:ext>
    </p:extLst>
  </p:cSld>
  <p:clrMapOvr>
    <a:masterClrMapping/>
  </p:clrMapOvr>
  <p:transition advTm="25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Catheter ablation for </a:t>
            </a:r>
            <a:r>
              <a:rPr lang="en-US" altLang="ko-KR" sz="3600" b="1" dirty="0" err="1" smtClean="0">
                <a:solidFill>
                  <a:srgbClr val="2D2D8A"/>
                </a:solidFill>
              </a:rPr>
              <a:t>BrS</a:t>
            </a:r>
            <a:endParaRPr lang="en-US" altLang="ko-KR" sz="3600" b="1" dirty="0" smtClean="0">
              <a:solidFill>
                <a:srgbClr val="2D2D8A"/>
              </a:solidFill>
            </a:endParaRPr>
          </a:p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; </a:t>
            </a:r>
            <a:r>
              <a:rPr lang="en-US" altLang="ko-KR" sz="3600" b="1" dirty="0" err="1" smtClean="0">
                <a:solidFill>
                  <a:srgbClr val="2D2D8A"/>
                </a:solidFill>
              </a:rPr>
              <a:t>epicardial</a:t>
            </a:r>
            <a:r>
              <a:rPr lang="en-US" altLang="ko-KR" sz="3600" b="1" dirty="0" smtClean="0">
                <a:solidFill>
                  <a:srgbClr val="2D2D8A"/>
                </a:solidFill>
              </a:rPr>
              <a:t> substrate modification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7449" y="2420888"/>
            <a:ext cx="826302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endParaRPr lang="en-US" altLang="ko-KR" sz="2200" b="1" kern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6519446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Circulation 2011;123:1270</a:t>
            </a:r>
            <a:endParaRPr lang="ko-KR" alt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73" y="1196752"/>
            <a:ext cx="9098427" cy="458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67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dirty="0" smtClean="0">
                <a:solidFill>
                  <a:srgbClr val="2D2D8A"/>
                </a:solidFill>
              </a:rPr>
              <a:t>Low voltage, prolonged duration of the fractionated </a:t>
            </a:r>
            <a:r>
              <a:rPr lang="en-US" altLang="ko-KR" sz="3200" b="1" dirty="0" err="1" smtClean="0">
                <a:solidFill>
                  <a:srgbClr val="2D2D8A"/>
                </a:solidFill>
              </a:rPr>
              <a:t>electrogram</a:t>
            </a:r>
            <a:r>
              <a:rPr lang="en-US" altLang="ko-KR" sz="3200" b="1" dirty="0" smtClean="0">
                <a:solidFill>
                  <a:srgbClr val="2D2D8A"/>
                </a:solidFill>
              </a:rPr>
              <a:t> &gt;150ms</a:t>
            </a:r>
            <a:endParaRPr lang="en-US" altLang="ko-KR" sz="32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7449" y="2420888"/>
            <a:ext cx="826302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endParaRPr lang="en-US" altLang="ko-KR" sz="2200" b="1" kern="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6519446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Circulation 2011;123:1270</a:t>
            </a:r>
            <a:endParaRPr lang="ko-KR" altLang="en-US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96752"/>
            <a:ext cx="7632848" cy="52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6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dirty="0" smtClean="0">
                <a:solidFill>
                  <a:srgbClr val="2D2D8A"/>
                </a:solidFill>
              </a:rPr>
              <a:t>Normalization of </a:t>
            </a:r>
            <a:r>
              <a:rPr lang="en-US" altLang="ko-KR" sz="3200" b="1" dirty="0" err="1" smtClean="0">
                <a:solidFill>
                  <a:srgbClr val="2D2D8A"/>
                </a:solidFill>
              </a:rPr>
              <a:t>Brugada</a:t>
            </a:r>
            <a:r>
              <a:rPr lang="en-US" altLang="ko-KR" sz="3200" b="1" dirty="0" smtClean="0">
                <a:solidFill>
                  <a:srgbClr val="2D2D8A"/>
                </a:solidFill>
              </a:rPr>
              <a:t> ECG pattern after the end of successful procedure </a:t>
            </a:r>
            <a:endParaRPr lang="en-US" altLang="ko-KR" sz="32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6519446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Circulation 2011;123:1270</a:t>
            </a:r>
            <a:endParaRPr lang="ko-KR" alt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7" y="1052736"/>
            <a:ext cx="477124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25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endParaRPr lang="en-US" altLang="ko-KR" sz="32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7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-32650"/>
            <a:ext cx="8586669" cy="6773928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067944" y="3789040"/>
            <a:ext cx="1944216" cy="21602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3456666"/>
      </p:ext>
    </p:extLst>
  </p:cSld>
  <p:clrMapOvr>
    <a:masterClrMapping/>
  </p:clrMapOvr>
  <p:transition advTm="1764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Case 1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2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9" y="1196752"/>
            <a:ext cx="871296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  <a:buBlip>
                <a:blip r:embed="rId3"/>
              </a:buBlip>
            </a:pPr>
            <a:r>
              <a:rPr lang="en-US" altLang="ko-KR" sz="2200" b="1" kern="0" dirty="0" smtClean="0">
                <a:latin typeface="맑은 고딕" pitchFamily="50" charset="-127"/>
                <a:ea typeface="맑은 고딕" pitchFamily="50" charset="-127"/>
              </a:rPr>
              <a:t>M/52 yrs</a:t>
            </a:r>
          </a:p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  <a:buBlip>
                <a:blip r:embed="rId3"/>
              </a:buBlip>
            </a:pPr>
            <a:r>
              <a:rPr lang="en-US" altLang="ko-KR" sz="2200" b="1" kern="0" dirty="0" err="1" smtClean="0">
                <a:latin typeface="맑은 고딕" pitchFamily="50" charset="-127"/>
                <a:ea typeface="맑은 고딕" pitchFamily="50" charset="-127"/>
              </a:rPr>
              <a:t>BHx</a:t>
            </a:r>
            <a:r>
              <a:rPr lang="en-US" altLang="ko-KR" sz="2200" b="1" kern="0" dirty="0" smtClean="0">
                <a:latin typeface="맑은 고딕" pitchFamily="50" charset="-127"/>
                <a:ea typeface="맑은 고딕" pitchFamily="50" charset="-127"/>
              </a:rPr>
              <a:t>&gt; </a:t>
            </a:r>
          </a:p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r>
              <a:rPr lang="en-US" altLang="ko-KR" sz="2200" b="1" kern="0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2200" b="1" dirty="0" smtClean="0"/>
              <a:t>Seizure like movement during sleeping, Visit other hospital </a:t>
            </a:r>
          </a:p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r>
              <a:rPr lang="en-US" altLang="ko-KR" sz="2200" b="1" dirty="0" smtClean="0"/>
              <a:t>    sudden cardiac arrest &amp; VF</a:t>
            </a:r>
          </a:p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r>
              <a:rPr lang="en-US" altLang="ko-KR" sz="2200" b="1" dirty="0" smtClean="0"/>
              <a:t>    Resuscitated after CPR and defibrillation</a:t>
            </a:r>
            <a:endParaRPr lang="en-US" altLang="ko-KR" sz="2200" b="1" kern="0" dirty="0" smtClean="0">
              <a:latin typeface="맑은 고딕" pitchFamily="50" charset="-127"/>
              <a:ea typeface="맑은 고딕" pitchFamily="50" charset="-127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endParaRPr lang="en-US" altLang="ko-KR" sz="1050" b="1" kern="0" dirty="0" smtClean="0">
              <a:latin typeface="맑은 고딕" pitchFamily="50" charset="-127"/>
              <a:ea typeface="맑은 고딕" pitchFamily="50" charset="-127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r>
              <a:rPr lang="en-US" altLang="ko-KR" sz="2400" b="1" dirty="0" smtClean="0"/>
              <a:t>    </a:t>
            </a:r>
            <a:r>
              <a:rPr lang="en-US" altLang="ko-KR" sz="2200" b="1" dirty="0" smtClean="0"/>
              <a:t>2 years prior to admission; seizure like movement</a:t>
            </a:r>
            <a:endParaRPr lang="en-US" altLang="ko-KR" sz="2200" dirty="0" smtClean="0"/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SzPct val="80000"/>
            </a:pPr>
            <a:endParaRPr lang="en-US" altLang="ko-KR" sz="1050" b="1" kern="0" dirty="0" smtClean="0">
              <a:latin typeface="맑은 고딕" pitchFamily="50" charset="-127"/>
              <a:ea typeface="맑은 고딕" pitchFamily="50" charset="-127"/>
            </a:endParaRPr>
          </a:p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SzPct val="80000"/>
              <a:buBlip>
                <a:blip r:embed="rId3"/>
              </a:buBlip>
            </a:pPr>
            <a:r>
              <a:rPr lang="en-US" altLang="ko-KR" sz="2200" b="1" kern="0" dirty="0" err="1" smtClean="0">
                <a:latin typeface="맑은 고딕" pitchFamily="50" charset="-127"/>
                <a:ea typeface="맑은 고딕" pitchFamily="50" charset="-127"/>
              </a:rPr>
              <a:t>FHx</a:t>
            </a:r>
            <a:r>
              <a:rPr lang="en-US" altLang="ko-KR" sz="2200" b="1" kern="0" dirty="0" smtClean="0">
                <a:latin typeface="맑은 고딕" pitchFamily="50" charset="-127"/>
                <a:ea typeface="맑은 고딕" pitchFamily="50" charset="-127"/>
              </a:rPr>
              <a:t> of syncope or SCD&gt; none</a:t>
            </a:r>
          </a:p>
        </p:txBody>
      </p:sp>
    </p:spTree>
    <p:extLst>
      <p:ext uri="{BB962C8B-B14F-4D97-AF65-F5344CB8AC3E}">
        <p14:creationId xmlns:p14="http://schemas.microsoft.com/office/powerpoint/2010/main" val="1738981781"/>
      </p:ext>
    </p:extLst>
  </p:cSld>
  <p:clrMapOvr>
    <a:masterClrMapping/>
  </p:clrMapOvr>
  <p:transition advTm="1015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endParaRPr lang="en-US" altLang="ko-KR" sz="32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5592"/>
            <a:ext cx="8219256" cy="6822408"/>
          </a:xfrm>
          <a:prstGeom prst="rect">
            <a:avLst/>
          </a:prstGeom>
        </p:spPr>
      </p:pic>
      <p:pic>
        <p:nvPicPr>
          <p:cNvPr id="7" name="내용 개체 틀 4" descr="1.jpg"/>
          <p:cNvPicPr>
            <a:picLocks noChangeAspect="1"/>
          </p:cNvPicPr>
          <p:nvPr/>
        </p:nvPicPr>
        <p:blipFill>
          <a:blip r:embed="rId4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809886" y="808593"/>
            <a:ext cx="2160240" cy="35378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advTm="1764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dirty="0" smtClean="0">
                <a:solidFill>
                  <a:srgbClr val="2D2D8A"/>
                </a:solidFill>
              </a:rPr>
              <a:t>Outcome after catheter ablation</a:t>
            </a:r>
            <a:endParaRPr lang="en-US" altLang="ko-KR" sz="32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3437" y="-80963"/>
            <a:ext cx="7477125" cy="7019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8" y="-6470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</a:rPr>
              <a:t>Color coded duration map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42161"/>
      </p:ext>
    </p:extLst>
  </p:cSld>
  <p:clrMapOvr>
    <a:masterClrMapping/>
  </p:clrMapOvr>
  <p:transition advTm="2367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-36512" y="-144016"/>
            <a:ext cx="9194773" cy="980728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dirty="0" smtClean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ECG changes after ablation</a:t>
            </a:r>
            <a:endParaRPr kumimoji="0" lang="ko-KR" altLang="en-US" sz="3200" b="1" dirty="0">
              <a:solidFill>
                <a:srgbClr val="2D2D8A"/>
              </a:solidFill>
              <a:latin typeface="+mn-ea"/>
              <a:ea typeface="+mn-ea"/>
              <a:sym typeface="나눔고딕 Bold" charset="0"/>
            </a:endParaRPr>
          </a:p>
        </p:txBody>
      </p:sp>
      <p:pic>
        <p:nvPicPr>
          <p:cNvPr id="9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06" y="619432"/>
            <a:ext cx="8743950" cy="628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3861048"/>
            <a:ext cx="8784976" cy="2462213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/>
              <a:t>1. AES is commonly located in the right ventricle </a:t>
            </a:r>
            <a:r>
              <a:rPr lang="en-US" altLang="ko-KR" sz="2200" b="1" dirty="0" err="1" smtClean="0"/>
              <a:t>epicardium</a:t>
            </a:r>
            <a:r>
              <a:rPr lang="en-US" altLang="ko-KR" sz="2200" b="1" dirty="0" smtClean="0"/>
              <a:t> and </a:t>
            </a:r>
            <a:r>
              <a:rPr lang="en-US" altLang="ko-KR" sz="2200" b="1" dirty="0" err="1" smtClean="0"/>
              <a:t>ajmaline</a:t>
            </a:r>
            <a:r>
              <a:rPr lang="en-US" altLang="ko-KR" sz="2200" b="1" dirty="0" smtClean="0"/>
              <a:t> exposes its extent and distribution, which is correlated with the degree of coved ST-elevation. </a:t>
            </a:r>
          </a:p>
          <a:p>
            <a:r>
              <a:rPr lang="en-US" altLang="ko-KR" sz="2200" b="1" dirty="0" smtClean="0"/>
              <a:t>2. AES elimination by ablation results in ECG normalization and VT/VF </a:t>
            </a:r>
            <a:r>
              <a:rPr lang="en-US" altLang="ko-KR" sz="2200" b="1" dirty="0" err="1" smtClean="0"/>
              <a:t>noninducibility</a:t>
            </a:r>
            <a:r>
              <a:rPr lang="en-US" altLang="ko-KR" sz="2200" b="1" dirty="0" smtClean="0"/>
              <a:t>. </a:t>
            </a:r>
          </a:p>
          <a:p>
            <a:r>
              <a:rPr lang="en-US" altLang="ko-KR" sz="2200" b="1" dirty="0" smtClean="0"/>
              <a:t>3. Substrate-based ablation is effective in potentially</a:t>
            </a:r>
            <a:br>
              <a:rPr lang="en-US" altLang="ko-KR" sz="2200" b="1" dirty="0" smtClean="0"/>
            </a:br>
            <a:r>
              <a:rPr lang="en-US" altLang="ko-KR" sz="2200" b="1" dirty="0" smtClean="0"/>
              <a:t>eliminating the arrhythmic consequences of this genetic disease.</a:t>
            </a:r>
            <a:endParaRPr lang="en-US" altLang="ko-KR" sz="2200" b="1" kern="0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4627028"/>
      </p:ext>
    </p:extLst>
  </p:cSld>
  <p:clrMapOvr>
    <a:masterClrMapping/>
  </p:clrMapOvr>
  <p:transition advTm="57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-36512" y="0"/>
            <a:ext cx="9194773" cy="980728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Catheter ablation without ICD??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</a:endParaRPr>
          </a:p>
        </p:txBody>
      </p:sp>
      <p:pic>
        <p:nvPicPr>
          <p:cNvPr id="9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/>
          <a:srcRect b="5765"/>
          <a:stretch>
            <a:fillRect/>
          </a:stretch>
        </p:blipFill>
        <p:spPr>
          <a:xfrm>
            <a:off x="248220" y="1052736"/>
            <a:ext cx="8500244" cy="532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6" y="4941168"/>
            <a:ext cx="8208913" cy="1077218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kern="0" dirty="0" smtClean="0">
                <a:latin typeface="맑은 고딕" pitchFamily="50" charset="-127"/>
              </a:rPr>
              <a:t>Should be performed in symptomatic patients with ICD back up</a:t>
            </a:r>
            <a:endParaRPr lang="en-US" altLang="ko-KR" sz="3200" b="1" kern="0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347824"/>
      </p:ext>
    </p:extLst>
  </p:cSld>
  <p:clrMapOvr>
    <a:masterClrMapping/>
  </p:clrMapOvr>
  <p:transition advTm="31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-36512" y="0"/>
            <a:ext cx="9194773" cy="980728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b="1" dirty="0" smtClean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Case </a:t>
            </a:r>
            <a:endParaRPr kumimoji="0" lang="ko-KR" altLang="en-US" sz="4000" b="1" dirty="0">
              <a:solidFill>
                <a:srgbClr val="2D2D8A"/>
              </a:solidFill>
              <a:latin typeface="+mn-ea"/>
              <a:ea typeface="+mn-ea"/>
              <a:sym typeface="나눔고딕 Bold" charset="0"/>
            </a:endParaRPr>
          </a:p>
        </p:txBody>
      </p:sp>
      <p:pic>
        <p:nvPicPr>
          <p:cNvPr id="9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976" y="6519446"/>
            <a:ext cx="3779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Case Rep </a:t>
            </a:r>
            <a:r>
              <a:rPr lang="en-US" altLang="ko-KR" sz="1600" dirty="0" err="1" smtClean="0"/>
              <a:t>Cardiol</a:t>
            </a:r>
            <a:r>
              <a:rPr lang="en-US" altLang="ko-KR" sz="1600" dirty="0" smtClean="0"/>
              <a:t> 2018;2018:5980380</a:t>
            </a:r>
            <a:endParaRPr lang="ko-KR" altLang="en-US" sz="16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033" y="1404161"/>
            <a:ext cx="8991228" cy="34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99606"/>
      </p:ext>
    </p:extLst>
  </p:cSld>
  <p:clrMapOvr>
    <a:masterClrMapping/>
  </p:clrMapOvr>
  <p:transition advTm="476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50" name="Picture 2" descr="F:\interesting case\2016 schedule\2016 11 28 Brugada syndrome 이성재 32037533\endocardial RV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7"/>
          <a:stretch/>
        </p:blipFill>
        <p:spPr bwMode="auto">
          <a:xfrm>
            <a:off x="899592" y="1628800"/>
            <a:ext cx="6948273" cy="436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-36512" y="0"/>
            <a:ext cx="9194773" cy="980728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b="1" dirty="0" err="1" smtClean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Endocardial</a:t>
            </a:r>
            <a:r>
              <a:rPr kumimoji="0" lang="en-US" altLang="ko-KR" sz="4000" b="1" dirty="0" smtClean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 voltage mapping </a:t>
            </a:r>
            <a:endParaRPr kumimoji="0" lang="ko-KR" altLang="en-US" sz="4000" b="1" dirty="0">
              <a:solidFill>
                <a:srgbClr val="2D2D8A"/>
              </a:solidFill>
              <a:latin typeface="+mn-ea"/>
              <a:ea typeface="+mn-ea"/>
              <a:sym typeface="나눔고딕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6519446"/>
            <a:ext cx="3779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Case Rep </a:t>
            </a:r>
            <a:r>
              <a:rPr lang="en-US" altLang="ko-KR" sz="1600" dirty="0" err="1" smtClean="0"/>
              <a:t>Cardiol</a:t>
            </a:r>
            <a:r>
              <a:rPr lang="en-US" altLang="ko-KR" sz="1600" dirty="0" smtClean="0"/>
              <a:t> 2018;2018:5980380</a:t>
            </a:r>
            <a:endParaRPr lang="ko-KR" altLang="en-US" sz="1600" dirty="0"/>
          </a:p>
        </p:txBody>
      </p:sp>
      <p:pic>
        <p:nvPicPr>
          <p:cNvPr id="8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44080"/>
      </p:ext>
    </p:extLst>
  </p:cSld>
  <p:clrMapOvr>
    <a:masterClrMapping/>
  </p:clrMapOvr>
  <p:transition advTm="1178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-36512" y="0"/>
            <a:ext cx="9194773" cy="980728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b="1" dirty="0" err="1" smtClean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Epicardial</a:t>
            </a:r>
            <a:r>
              <a:rPr kumimoji="0" lang="en-US" altLang="ko-KR" sz="4000" b="1" dirty="0" smtClean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 substrate mapping</a:t>
            </a:r>
            <a:endParaRPr kumimoji="0" lang="ko-KR" altLang="en-US" sz="4000" b="1" dirty="0">
              <a:solidFill>
                <a:srgbClr val="2D2D8A"/>
              </a:solidFill>
              <a:latin typeface="+mn-ea"/>
              <a:ea typeface="+mn-ea"/>
              <a:sym typeface="나눔고딕 Bold" charset="0"/>
            </a:endParaRPr>
          </a:p>
        </p:txBody>
      </p:sp>
      <p:pic>
        <p:nvPicPr>
          <p:cNvPr id="9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/>
          <a:srcRect t="2453"/>
          <a:stretch>
            <a:fillRect/>
          </a:stretch>
        </p:blipFill>
        <p:spPr>
          <a:xfrm>
            <a:off x="683568" y="980728"/>
            <a:ext cx="6878661" cy="5727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5976" y="6519446"/>
            <a:ext cx="3779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Case Rep </a:t>
            </a:r>
            <a:r>
              <a:rPr lang="en-US" altLang="ko-KR" sz="1600" dirty="0" err="1" smtClean="0"/>
              <a:t>Cardiol</a:t>
            </a:r>
            <a:r>
              <a:rPr lang="en-US" altLang="ko-KR" sz="1600" dirty="0" smtClean="0"/>
              <a:t> 2018;2018:5980380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2999164"/>
      </p:ext>
    </p:extLst>
  </p:cSld>
  <p:clrMapOvr>
    <a:masterClrMapping/>
  </p:clrMapOvr>
  <p:transition advTm="1317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-36512" y="0"/>
            <a:ext cx="9194773" cy="980728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b="1" dirty="0" smtClean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Scar change after ablation</a:t>
            </a:r>
            <a:endParaRPr kumimoji="0" lang="ko-KR" altLang="en-US" sz="4000" b="1" dirty="0">
              <a:solidFill>
                <a:srgbClr val="2D2D8A"/>
              </a:solidFill>
              <a:latin typeface="+mn-ea"/>
              <a:ea typeface="+mn-ea"/>
              <a:sym typeface="나눔고딕 Bold" charset="0"/>
            </a:endParaRPr>
          </a:p>
        </p:txBody>
      </p:sp>
      <p:pic>
        <p:nvPicPr>
          <p:cNvPr id="9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976" y="6519446"/>
            <a:ext cx="3779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Case Rep </a:t>
            </a:r>
            <a:r>
              <a:rPr lang="en-US" altLang="ko-KR" sz="1600" dirty="0" err="1" smtClean="0"/>
              <a:t>Cardiol</a:t>
            </a:r>
            <a:r>
              <a:rPr lang="en-US" altLang="ko-KR" sz="1600" dirty="0" smtClean="0"/>
              <a:t> 2018;2018:5980380</a:t>
            </a:r>
            <a:endParaRPr lang="ko-KR" altLang="en-US" sz="16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268761"/>
            <a:ext cx="8907158" cy="4536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5589240"/>
            <a:ext cx="7056784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No significant change after flecainide infusion (2mg/kg)</a:t>
            </a:r>
          </a:p>
          <a:p>
            <a:pPr algn="ctr"/>
            <a:r>
              <a:rPr lang="en-US" altLang="ko-KR" sz="2000" b="1" kern="0" dirty="0" smtClean="0">
                <a:latin typeface="맑은 고딕" pitchFamily="50" charset="-127"/>
              </a:rPr>
              <a:t>No </a:t>
            </a:r>
            <a:r>
              <a:rPr lang="en-US" altLang="ko-KR" sz="2000" b="1" kern="0" dirty="0" err="1" smtClean="0">
                <a:latin typeface="맑은 고딕" pitchFamily="50" charset="-127"/>
              </a:rPr>
              <a:t>inducibility</a:t>
            </a:r>
            <a:r>
              <a:rPr lang="en-US" altLang="ko-KR" sz="2000" b="1" kern="0" dirty="0" smtClean="0">
                <a:latin typeface="맑은 고딕" pitchFamily="50" charset="-127"/>
              </a:rPr>
              <a:t> of VF</a:t>
            </a:r>
            <a:endParaRPr lang="en-US" altLang="ko-KR" sz="2000" b="1" kern="0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6849612"/>
      </p:ext>
    </p:extLst>
  </p:cSld>
  <p:clrMapOvr>
    <a:masterClrMapping/>
  </p:clrMapOvr>
  <p:transition advTm="10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-36512" y="0"/>
            <a:ext cx="9194773" cy="980728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b="1" dirty="0" smtClean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ECG changes after ablation</a:t>
            </a:r>
            <a:endParaRPr kumimoji="0" lang="ko-KR" altLang="en-US" sz="4000" b="1" dirty="0">
              <a:solidFill>
                <a:srgbClr val="2D2D8A"/>
              </a:solidFill>
              <a:latin typeface="+mn-ea"/>
              <a:ea typeface="+mn-ea"/>
              <a:sym typeface="나눔고딕 Bold" charset="0"/>
            </a:endParaRPr>
          </a:p>
        </p:txBody>
      </p:sp>
      <p:pic>
        <p:nvPicPr>
          <p:cNvPr id="9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4208" y="6093296"/>
            <a:ext cx="269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Case Rep </a:t>
            </a:r>
            <a:r>
              <a:rPr lang="en-US" altLang="ko-KR" sz="1600" dirty="0" err="1" smtClean="0"/>
              <a:t>Cardiol</a:t>
            </a:r>
            <a:r>
              <a:rPr lang="en-US" altLang="ko-KR" sz="1600" dirty="0" smtClean="0"/>
              <a:t> 2018;2018:5980380</a:t>
            </a:r>
            <a:endParaRPr lang="ko-KR" alt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6250"/>
          <a:stretch>
            <a:fillRect/>
          </a:stretch>
        </p:blipFill>
        <p:spPr bwMode="auto">
          <a:xfrm>
            <a:off x="1835696" y="764704"/>
            <a:ext cx="3240360" cy="581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왼쪽 중괄호 11"/>
          <p:cNvSpPr/>
          <p:nvPr/>
        </p:nvSpPr>
        <p:spPr>
          <a:xfrm>
            <a:off x="1979712" y="5013176"/>
            <a:ext cx="144016" cy="11521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6604"/>
          <a:stretch>
            <a:fillRect/>
          </a:stretch>
        </p:blipFill>
        <p:spPr bwMode="auto">
          <a:xfrm>
            <a:off x="5060087" y="2132856"/>
            <a:ext cx="426444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2552" y="5127142"/>
            <a:ext cx="1907704" cy="923330"/>
          </a:xfrm>
          <a:prstGeom prst="rect">
            <a:avLst/>
          </a:prstGeom>
          <a:noFill/>
          <a:ln>
            <a:solidFill>
              <a:srgbClr val="2D2D8A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High </a:t>
            </a:r>
            <a:r>
              <a:rPr lang="en-US" altLang="ko-KR" dirty="0" err="1" smtClean="0"/>
              <a:t>precordial</a:t>
            </a:r>
            <a:r>
              <a:rPr lang="en-US" altLang="ko-KR" dirty="0" smtClean="0"/>
              <a:t> leads; 3</a:t>
            </a:r>
            <a:r>
              <a:rPr lang="en-US" altLang="ko-KR" baseline="30000" dirty="0" smtClean="0"/>
              <a:t>rd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intercostal</a:t>
            </a:r>
            <a:r>
              <a:rPr lang="en-US" altLang="ko-KR" dirty="0" smtClean="0"/>
              <a:t> space 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67744" y="64727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baseline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419872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 days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55976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 month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20072" y="1124744"/>
            <a:ext cx="3923928" cy="4616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VF free for 30 months</a:t>
            </a:r>
            <a:endParaRPr lang="en-US" altLang="ko-KR" sz="2400" b="1" kern="0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6849612"/>
      </p:ext>
    </p:extLst>
  </p:cSld>
  <p:clrMapOvr>
    <a:masterClrMapping/>
  </p:clrMapOvr>
  <p:transition advTm="20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-36512" y="0"/>
            <a:ext cx="9194773" cy="980728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4000" b="1" dirty="0" err="1" smtClean="0">
                <a:solidFill>
                  <a:srgbClr val="2D2D8A"/>
                </a:solidFill>
                <a:latin typeface="+mn-ea"/>
                <a:sym typeface="나눔고딕 Bold" charset="0"/>
              </a:rPr>
              <a:t>Epicardial</a:t>
            </a:r>
            <a:r>
              <a:rPr lang="en-US" altLang="ko-KR" sz="4000" b="1" dirty="0" smtClean="0">
                <a:solidFill>
                  <a:srgbClr val="2D2D8A"/>
                </a:solidFill>
                <a:latin typeface="+mn-ea"/>
                <a:sym typeface="나눔고딕 Bold" charset="0"/>
              </a:rPr>
              <a:t> biopsy and histology</a:t>
            </a:r>
            <a:endParaRPr lang="ko-KR" altLang="en-US" sz="4000" b="1" dirty="0">
              <a:solidFill>
                <a:srgbClr val="2D2D8A"/>
              </a:solidFill>
              <a:latin typeface="+mn-ea"/>
              <a:sym typeface="나눔고딕 Bold" charset="0"/>
            </a:endParaRPr>
          </a:p>
        </p:txBody>
      </p:sp>
      <p:pic>
        <p:nvPicPr>
          <p:cNvPr id="9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76464" y="6519446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Talib</a:t>
            </a:r>
            <a:r>
              <a:rPr lang="en-US" altLang="ko-KR" sz="1400" dirty="0" smtClean="0"/>
              <a:t> AK et al, Korean </a:t>
            </a:r>
            <a:r>
              <a:rPr lang="en-US" altLang="ko-KR" sz="1400" dirty="0" err="1" smtClean="0"/>
              <a:t>Circ</a:t>
            </a:r>
            <a:r>
              <a:rPr lang="en-US" altLang="ko-KR" sz="1400" dirty="0" smtClean="0"/>
              <a:t> J  2020;50:289-301</a:t>
            </a:r>
            <a:endParaRPr lang="ko-KR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1239143"/>
            <a:ext cx="2448551" cy="4616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/>
              <a:t>Late potential+</a:t>
            </a:r>
            <a:endParaRPr lang="en-US" altLang="ko-KR" sz="2400" b="1" kern="0" dirty="0">
              <a:latin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910" y="1916832"/>
            <a:ext cx="5744377" cy="4429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4008" y="1246487"/>
            <a:ext cx="2448551" cy="4616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Late </a:t>
            </a:r>
            <a:r>
              <a:rPr lang="en-US" altLang="ko-KR" sz="2400" b="1" dirty="0" smtClean="0"/>
              <a:t>potential-</a:t>
            </a:r>
            <a:endParaRPr lang="en-US" altLang="ko-KR" sz="2400" b="1" kern="0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2583606"/>
      </p:ext>
    </p:extLst>
  </p:cSld>
  <p:clrMapOvr>
    <a:masterClrMapping/>
  </p:clrMapOvr>
  <p:transition advTm="1235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59">
            <a:off x="12317" y="1445066"/>
            <a:ext cx="9024179" cy="4504214"/>
          </a:xfrm>
        </p:spPr>
      </p:pic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Initial ECG at other hospital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8166133"/>
      </p:ext>
    </p:extLst>
  </p:cSld>
  <p:clrMapOvr>
    <a:masterClrMapping/>
  </p:clrMapOvr>
  <p:transition advTm="6891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2800" b="1" dirty="0" smtClean="0">
                <a:solidFill>
                  <a:srgbClr val="2D2D8A"/>
                </a:solidFill>
              </a:rPr>
              <a:t>Methods to enhance </a:t>
            </a:r>
            <a:r>
              <a:rPr lang="en-US" altLang="ko-KR" sz="2800" b="1" dirty="0" err="1" smtClean="0">
                <a:solidFill>
                  <a:srgbClr val="2D2D8A"/>
                </a:solidFill>
              </a:rPr>
              <a:t>epicardial</a:t>
            </a:r>
            <a:r>
              <a:rPr lang="en-US" altLang="ko-KR" sz="2800" b="1" dirty="0" smtClean="0">
                <a:solidFill>
                  <a:srgbClr val="2D2D8A"/>
                </a:solidFill>
              </a:rPr>
              <a:t> functional substrate</a:t>
            </a:r>
            <a:endParaRPr lang="en-US" altLang="ko-KR" sz="28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9" y="1700808"/>
            <a:ext cx="87129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20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r>
              <a:rPr lang="en-US" altLang="ko-KR" sz="2200" b="1" kern="0" dirty="0" err="1" smtClean="0">
                <a:latin typeface="맑은 고딕" pitchFamily="50" charset="-127"/>
                <a:ea typeface="맑은 고딕" pitchFamily="50" charset="-127"/>
              </a:rPr>
              <a:t>Flecainide</a:t>
            </a:r>
            <a:r>
              <a:rPr lang="en-US" altLang="ko-KR" sz="2200" b="1" kern="0" dirty="0" smtClean="0">
                <a:latin typeface="맑은 고딕" pitchFamily="50" charset="-127"/>
                <a:ea typeface="맑은 고딕" pitchFamily="50" charset="-127"/>
              </a:rPr>
              <a:t> 2mg/kg 10 minutes</a:t>
            </a:r>
          </a:p>
          <a:p>
            <a:pPr marL="457200" indent="-457200" eaLnBrk="0" hangingPunct="0">
              <a:lnSpc>
                <a:spcPct val="20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r>
              <a:rPr lang="en-US" altLang="ko-KR" sz="2200" b="1" kern="0" dirty="0" err="1" smtClean="0">
                <a:latin typeface="맑은 고딕" pitchFamily="50" charset="-127"/>
                <a:ea typeface="맑은 고딕" pitchFamily="50" charset="-127"/>
              </a:rPr>
              <a:t>Ajmaline</a:t>
            </a:r>
            <a:r>
              <a:rPr lang="en-US" altLang="ko-KR" sz="2200" b="1" kern="0" dirty="0" smtClean="0">
                <a:latin typeface="맑은 고딕" pitchFamily="50" charset="-127"/>
                <a:ea typeface="맑은 고딕" pitchFamily="50" charset="-127"/>
              </a:rPr>
              <a:t> 1mg/kg 5 minutes </a:t>
            </a:r>
          </a:p>
          <a:p>
            <a:pPr marL="457200" indent="-457200" eaLnBrk="0" hangingPunct="0">
              <a:lnSpc>
                <a:spcPct val="20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r>
              <a:rPr lang="en-US" altLang="ko-KR" sz="2200" b="1" kern="0" dirty="0" err="1" smtClean="0">
                <a:latin typeface="맑은 고딕" pitchFamily="50" charset="-127"/>
                <a:ea typeface="맑은 고딕" pitchFamily="50" charset="-127"/>
              </a:rPr>
              <a:t>Epicardial</a:t>
            </a:r>
            <a:r>
              <a:rPr lang="en-US" altLang="ko-KR" sz="2200" b="1" kern="0" dirty="0" smtClean="0">
                <a:latin typeface="맑은 고딕" pitchFamily="50" charset="-127"/>
                <a:ea typeface="맑은 고딕" pitchFamily="50" charset="-127"/>
              </a:rPr>
              <a:t> warm water instillation </a:t>
            </a:r>
          </a:p>
          <a:p>
            <a:pPr marL="457200" indent="-457200" eaLnBrk="0" hangingPunct="0">
              <a:lnSpc>
                <a:spcPct val="20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r>
              <a:rPr lang="en-US" altLang="ko-KR" sz="2200" b="1" kern="0" dirty="0" err="1" smtClean="0">
                <a:latin typeface="맑은 고딕" pitchFamily="50" charset="-127"/>
                <a:ea typeface="맑은 고딕" pitchFamily="50" charset="-127"/>
              </a:rPr>
              <a:t>Pilsicainide</a:t>
            </a:r>
            <a:r>
              <a:rPr lang="en-US" altLang="ko-KR" sz="2200" b="1" kern="0" dirty="0" smtClean="0">
                <a:latin typeface="맑은 고딕" pitchFamily="50" charset="-127"/>
                <a:ea typeface="맑은 고딕" pitchFamily="50" charset="-127"/>
              </a:rPr>
              <a:t> 1mg/kg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5517185"/>
            <a:ext cx="6912768" cy="83099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/>
              <a:t>Irrigation catheter, contact-force based catheter, high density mapping </a:t>
            </a:r>
            <a:endParaRPr lang="en-US" altLang="ko-KR" sz="2400" b="1" kern="0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1837594"/>
      </p:ext>
    </p:extLst>
  </p:cSld>
  <p:clrMapOvr>
    <a:masterClrMapping/>
  </p:clrMapOvr>
  <p:transition advTm="10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Endpoint of </a:t>
            </a:r>
            <a:r>
              <a:rPr lang="en-US" altLang="ko-KR" sz="3600" b="1" dirty="0" err="1" smtClean="0">
                <a:solidFill>
                  <a:srgbClr val="2D2D8A"/>
                </a:solidFill>
              </a:rPr>
              <a:t>epicardial</a:t>
            </a:r>
            <a:r>
              <a:rPr lang="en-US" altLang="ko-KR" sz="3600" b="1" dirty="0" smtClean="0">
                <a:solidFill>
                  <a:srgbClr val="2D2D8A"/>
                </a:solidFill>
              </a:rPr>
              <a:t> ablation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4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9" y="1268760"/>
            <a:ext cx="871296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20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r>
              <a:rPr lang="en-US" altLang="ko-KR" sz="2000" b="1" dirty="0"/>
              <a:t>VT/VF non-</a:t>
            </a:r>
            <a:r>
              <a:rPr lang="en-US" altLang="ko-KR" sz="2000" b="1" dirty="0" err="1"/>
              <a:t>inducibility</a:t>
            </a:r>
            <a:r>
              <a:rPr lang="en-US" altLang="ko-KR" sz="2000" b="1" dirty="0"/>
              <a:t> or normalization of the </a:t>
            </a:r>
            <a:r>
              <a:rPr lang="en-US" altLang="ko-KR" sz="2000" b="1" dirty="0" err="1"/>
              <a:t>Brugada</a:t>
            </a:r>
            <a:r>
              <a:rPr lang="en-US" altLang="ko-KR" sz="2000" b="1" dirty="0"/>
              <a:t> ECG pattern during the </a:t>
            </a:r>
            <a:r>
              <a:rPr lang="en-US" altLang="ko-KR" sz="2000" b="1" dirty="0" smtClean="0"/>
              <a:t>ablation procedure </a:t>
            </a:r>
            <a:r>
              <a:rPr lang="en-US" altLang="ko-KR" sz="2000" b="1" dirty="0"/>
              <a:t>was the initial </a:t>
            </a:r>
            <a:r>
              <a:rPr lang="en-US" altLang="ko-KR" sz="2000" b="1" dirty="0" err="1"/>
              <a:t>epicardial</a:t>
            </a:r>
            <a:r>
              <a:rPr lang="en-US" altLang="ko-KR" sz="2000" b="1" dirty="0"/>
              <a:t> ablation endpoint</a:t>
            </a:r>
            <a:br>
              <a:rPr lang="en-US" altLang="ko-KR" sz="2000" b="1" dirty="0"/>
            </a:br>
            <a:endParaRPr lang="en-US" altLang="ko-KR" sz="2000" b="1" dirty="0" smtClean="0"/>
          </a:p>
          <a:p>
            <a:pPr marL="457200" indent="-457200" eaLnBrk="0" hangingPunct="0">
              <a:lnSpc>
                <a:spcPct val="200000"/>
              </a:lnSpc>
              <a:spcBef>
                <a:spcPct val="20000"/>
              </a:spcBef>
              <a:buSzPct val="80000"/>
              <a:buBlip>
                <a:blip r:embed="rId4"/>
              </a:buBlip>
            </a:pPr>
            <a:endParaRPr lang="en-US" altLang="ko-KR" sz="1400" b="1" dirty="0"/>
          </a:p>
          <a:p>
            <a:pPr lvl="1" eaLnBrk="0" hangingPunct="0">
              <a:lnSpc>
                <a:spcPct val="200000"/>
              </a:lnSpc>
              <a:spcBef>
                <a:spcPct val="20000"/>
              </a:spcBef>
              <a:buSzPct val="80000"/>
            </a:pPr>
            <a:r>
              <a:rPr lang="en-US" altLang="ko-KR" sz="2000" b="1" dirty="0" smtClean="0"/>
              <a:t>To eliminate </a:t>
            </a:r>
            <a:r>
              <a:rPr lang="en-US" altLang="ko-KR" sz="2000" b="1" dirty="0"/>
              <a:t>all substrate areas with low voltage fractionated signals/late potentials that can </a:t>
            </a:r>
            <a:r>
              <a:rPr lang="en-US" altLang="ko-KR" sz="2000" b="1" dirty="0" smtClean="0"/>
              <a:t>be detected </a:t>
            </a:r>
            <a:r>
              <a:rPr lang="en-US" altLang="ko-KR" sz="2000" b="1" dirty="0"/>
              <a:t>by sodium channel blockade</a:t>
            </a:r>
            <a:r>
              <a:rPr lang="en-US" altLang="ko-KR" sz="2000" b="1" dirty="0" smtClean="0"/>
              <a:t>.</a:t>
            </a:r>
          </a:p>
        </p:txBody>
      </p:sp>
      <p:sp>
        <p:nvSpPr>
          <p:cNvPr id="2" name="아래쪽 화살표 1"/>
          <p:cNvSpPr/>
          <p:nvPr/>
        </p:nvSpPr>
        <p:spPr>
          <a:xfrm>
            <a:off x="4283968" y="3317668"/>
            <a:ext cx="576064" cy="7200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11560" y="4365104"/>
            <a:ext cx="8136904" cy="197690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438856"/>
      </p:ext>
    </p:extLst>
  </p:cSld>
  <p:clrMapOvr>
    <a:masterClrMapping/>
  </p:clrMapOvr>
  <p:transition advTm="1015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dirty="0" smtClean="0">
                <a:solidFill>
                  <a:srgbClr val="2D2D8A"/>
                </a:solidFill>
              </a:rPr>
              <a:t>Outcome after catheter ablation</a:t>
            </a:r>
            <a:endParaRPr lang="en-US" altLang="ko-KR" sz="32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6" name="내용 개체 틀 4" descr="1.jpg"/>
          <p:cNvPicPr>
            <a:picLocks noChangeAspect="1"/>
          </p:cNvPicPr>
          <p:nvPr/>
        </p:nvPicPr>
        <p:blipFill>
          <a:blip r:embed="rId3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5" y="1267535"/>
            <a:ext cx="9059011" cy="5429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136" y="1321024"/>
            <a:ext cx="1080120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kern="0" dirty="0" smtClean="0">
                <a:latin typeface="맑은 고딕" pitchFamily="50" charset="-127"/>
              </a:rPr>
              <a:t>VF free rate</a:t>
            </a:r>
            <a:endParaRPr lang="en-US" altLang="ko-KR" sz="2000" b="1" kern="0" dirty="0">
              <a:latin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796136" y="2028910"/>
            <a:ext cx="864096" cy="482909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6263543"/>
      </p:ext>
    </p:extLst>
  </p:cSld>
  <p:clrMapOvr>
    <a:masterClrMapping/>
  </p:clrMapOvr>
  <p:transition advTm="24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dirty="0" smtClean="0">
                <a:solidFill>
                  <a:srgbClr val="2D2D8A"/>
                </a:solidFill>
              </a:rPr>
              <a:t>Hybrid </a:t>
            </a:r>
            <a:r>
              <a:rPr lang="en-US" altLang="ko-KR" sz="3200" b="1" dirty="0" err="1" smtClean="0">
                <a:solidFill>
                  <a:srgbClr val="2D2D8A"/>
                </a:solidFill>
              </a:rPr>
              <a:t>minithoracotomy</a:t>
            </a:r>
            <a:r>
              <a:rPr lang="en-US" altLang="ko-KR" sz="3200" b="1" dirty="0" smtClean="0">
                <a:solidFill>
                  <a:srgbClr val="2D2D8A"/>
                </a:solidFill>
              </a:rPr>
              <a:t> for zero-fluoroscopy</a:t>
            </a:r>
            <a:endParaRPr lang="en-US" altLang="ko-KR" sz="32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39" y="989054"/>
            <a:ext cx="7704856" cy="214271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b="53842"/>
          <a:stretch/>
        </p:blipFill>
        <p:spPr>
          <a:xfrm>
            <a:off x="503839" y="3203696"/>
            <a:ext cx="7740569" cy="167313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t="53595"/>
          <a:stretch/>
        </p:blipFill>
        <p:spPr>
          <a:xfrm>
            <a:off x="503839" y="4954379"/>
            <a:ext cx="7740569" cy="1682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0072" y="6627853"/>
            <a:ext cx="40316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err="1" smtClean="0"/>
              <a:t>Cecchini</a:t>
            </a:r>
            <a:r>
              <a:rPr lang="en-US" altLang="ko-KR" sz="1100" dirty="0" smtClean="0"/>
              <a:t> F et al, Heart Rhythm Case Reports 2022;8:562-566</a:t>
            </a:r>
            <a:endParaRPr lang="ko-KR" alt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3" y="911504"/>
            <a:ext cx="1872207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Lt </a:t>
            </a:r>
            <a:r>
              <a:rPr lang="en-US" altLang="ko-KR" sz="2000" b="1" dirty="0" err="1" smtClean="0"/>
              <a:t>periareolar</a:t>
            </a:r>
            <a:r>
              <a:rPr lang="en-US" altLang="ko-KR" sz="2000" b="1" dirty="0" smtClean="0"/>
              <a:t> incision</a:t>
            </a:r>
            <a:endParaRPr lang="en-US" altLang="ko-KR" sz="2000" b="1" kern="0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3291259"/>
      </p:ext>
    </p:extLst>
  </p:cSld>
  <p:clrMapOvr>
    <a:masterClrMapping/>
  </p:clrMapOvr>
  <p:transition advTm="24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1164330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Hybrid surgical ablation, recurrent VT 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4" y="6627853"/>
            <a:ext cx="3383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err="1" smtClean="0"/>
              <a:t>Eltsov</a:t>
            </a:r>
            <a:r>
              <a:rPr lang="en-US" altLang="ko-KR" sz="1100" dirty="0" smtClean="0"/>
              <a:t> I et al, JACC Case Reports 2022;4:214-220</a:t>
            </a:r>
            <a:endParaRPr lang="ko-KR" altLang="en-US" sz="11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4613"/>
            <a:ext cx="3678339" cy="20820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017" y="1484784"/>
            <a:ext cx="5725297" cy="24910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871" y="1395470"/>
            <a:ext cx="3240360" cy="40011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Left-sided </a:t>
            </a:r>
            <a:r>
              <a:rPr lang="en-US" altLang="ko-KR" sz="2000" b="1" dirty="0" err="1" smtClean="0"/>
              <a:t>thoracoscopy</a:t>
            </a:r>
            <a:endParaRPr lang="en-US" altLang="ko-KR" sz="2000" b="1" kern="0" dirty="0">
              <a:latin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7" y="4005064"/>
            <a:ext cx="8603327" cy="24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12407"/>
      </p:ext>
    </p:extLst>
  </p:cSld>
  <p:clrMapOvr>
    <a:masterClrMapping/>
  </p:clrMapOvr>
  <p:transition advTm="24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auto">
          <a:xfrm>
            <a:off x="-36512" y="0"/>
            <a:ext cx="9194773" cy="908720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b="1" dirty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 </a:t>
            </a:r>
            <a:r>
              <a:rPr kumimoji="0" lang="en-US" altLang="ko-KR" sz="4000" b="1" dirty="0" smtClean="0">
                <a:solidFill>
                  <a:srgbClr val="2D2D8A"/>
                </a:solidFill>
                <a:latin typeface="+mn-ea"/>
                <a:ea typeface="+mn-ea"/>
                <a:sym typeface="나눔고딕 Bold" charset="0"/>
              </a:rPr>
              <a:t>Summary  </a:t>
            </a:r>
            <a:endParaRPr kumimoji="0" lang="ko-KR" altLang="en-US" sz="4000" b="1" dirty="0">
              <a:solidFill>
                <a:srgbClr val="2D2D8A"/>
              </a:solidFill>
              <a:latin typeface="+mn-ea"/>
              <a:ea typeface="+mn-ea"/>
              <a:sym typeface="나눔고딕 Bold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8386" y="1340767"/>
            <a:ext cx="8784976" cy="503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80000"/>
              <a:buBlip>
                <a:blip r:embed="rId3"/>
              </a:buBlip>
            </a:pPr>
            <a:r>
              <a:rPr lang="en-US" altLang="ko-KR" sz="2400" b="1" dirty="0" smtClean="0"/>
              <a:t>In patients with </a:t>
            </a:r>
            <a:r>
              <a:rPr lang="en-US" altLang="ko-KR" sz="2400" b="1" dirty="0" err="1" smtClean="0"/>
              <a:t>BrS</a:t>
            </a:r>
            <a:r>
              <a:rPr lang="en-US" altLang="ko-KR" sz="2400" b="1" dirty="0" smtClean="0"/>
              <a:t> experiencing recurrent ICD shocks for polymorphic VT, intensification of therapy with quinidine or catheter ablation is recommended</a:t>
            </a:r>
          </a:p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80000"/>
              <a:buBlip>
                <a:blip r:embed="rId3"/>
              </a:buBlip>
            </a:pPr>
            <a:endParaRPr lang="en-US" altLang="ko-KR" sz="1000" b="1" dirty="0" smtClean="0"/>
          </a:p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80000"/>
              <a:buBlip>
                <a:blip r:embed="rId3"/>
              </a:buBlip>
            </a:pPr>
            <a:r>
              <a:rPr lang="en-US" altLang="ko-KR" sz="2400" b="1" dirty="0" err="1" smtClean="0"/>
              <a:t>BrS</a:t>
            </a:r>
            <a:r>
              <a:rPr lang="en-US" altLang="ko-KR" sz="2400" b="1" dirty="0" smtClean="0"/>
              <a:t> patients have a well-defined arrhythmic substrate at RVOT. 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80000"/>
            </a:pPr>
            <a:endParaRPr lang="en-US" altLang="ko-KR" sz="1000" b="1" kern="0" dirty="0" smtClean="0">
              <a:latin typeface="+mn-ea"/>
            </a:endParaRPr>
          </a:p>
          <a:p>
            <a:pPr marL="457200" indent="-457200" eaLnBrk="0" hangingPunc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80000"/>
              <a:buBlip>
                <a:blip r:embed="rId3"/>
              </a:buBlip>
            </a:pPr>
            <a:r>
              <a:rPr lang="en-US" altLang="ko-KR" sz="2400" b="1" dirty="0" smtClean="0"/>
              <a:t>Catheter ablation with endpoints of elimination of all abnormal potentials before and after sodium channel blocker </a:t>
            </a:r>
            <a:br>
              <a:rPr lang="en-US" altLang="ko-KR" sz="2400" b="1" dirty="0" smtClean="0"/>
            </a:br>
            <a:endParaRPr lang="en-US" altLang="ko-KR" sz="1000" b="1" dirty="0" smtClean="0"/>
          </a:p>
          <a:p>
            <a:pPr eaLnBrk="0" hangingPunct="0">
              <a:spcBef>
                <a:spcPct val="20000"/>
              </a:spcBef>
              <a:buClr>
                <a:srgbClr val="FF0000"/>
              </a:buClr>
              <a:buSzPct val="80000"/>
            </a:pPr>
            <a:endParaRPr lang="en-US" altLang="ko-KR" sz="1200" b="1" kern="0" dirty="0" smtClean="0">
              <a:latin typeface="+mn-ea"/>
            </a:endParaRPr>
          </a:p>
        </p:txBody>
      </p:sp>
      <p:pic>
        <p:nvPicPr>
          <p:cNvPr id="9" name="내용 개체 틀 4" descr="1.jpg"/>
          <p:cNvPicPr>
            <a:picLocks noChangeAspect="1"/>
          </p:cNvPicPr>
          <p:nvPr/>
        </p:nvPicPr>
        <p:blipFill>
          <a:blip r:embed="rId4" cstate="print"/>
          <a:srcRect b="12094"/>
          <a:stretch>
            <a:fillRect/>
          </a:stretch>
        </p:blipFill>
        <p:spPr>
          <a:xfrm>
            <a:off x="7884368" y="6486020"/>
            <a:ext cx="1259632" cy="3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47372"/>
      </p:ext>
    </p:extLst>
  </p:cSld>
  <p:clrMapOvr>
    <a:masterClrMapping/>
  </p:clrMapOvr>
  <p:transition advTm="45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251" y="1428760"/>
            <a:ext cx="8225497" cy="5429264"/>
          </a:xfrm>
          <a:prstGeom prst="rect">
            <a:avLst/>
          </a:prstGeom>
        </p:spPr>
      </p:pic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244"/>
            <a:ext cx="9144000" cy="1454980"/>
          </a:xfrm>
          <a:solidFill>
            <a:srgbClr val="B9CDE5"/>
          </a:solidFill>
        </p:spPr>
        <p:txBody>
          <a:bodyPr>
            <a:noAutofit/>
          </a:bodyPr>
          <a:lstStyle/>
          <a:p>
            <a:pPr eaLnBrk="1" hangingPunct="1"/>
            <a:r>
              <a:rPr lang="en-US" altLang="ko-KR" sz="4000" b="1" dirty="0" err="1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Gachon</a:t>
            </a:r>
            <a:r>
              <a:rPr lang="en-US" altLang="ko-KR" sz="40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University Gil Medical Center</a:t>
            </a:r>
            <a:br>
              <a:rPr lang="en-US" altLang="ko-KR" sz="40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</a:br>
            <a:r>
              <a:rPr lang="en-US" altLang="ko-KR" sz="4000" b="1" dirty="0" smtClean="0">
                <a:solidFill>
                  <a:srgbClr val="2D2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Cardiovascular Center</a:t>
            </a:r>
            <a:endParaRPr lang="ko-KR" altLang="en-US" sz="4000" b="1" dirty="0" smtClean="0">
              <a:solidFill>
                <a:srgbClr val="2D2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sp>
        <p:nvSpPr>
          <p:cNvPr id="26" name="내용 개체 틀 2"/>
          <p:cNvSpPr>
            <a:spLocks noGrp="1"/>
          </p:cNvSpPr>
          <p:nvPr>
            <p:ph idx="1"/>
          </p:nvPr>
        </p:nvSpPr>
        <p:spPr>
          <a:xfrm>
            <a:off x="457200" y="3500438"/>
            <a:ext cx="8435280" cy="27691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ko-K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327302887"/>
      </p:ext>
    </p:extLst>
  </p:cSld>
  <p:clrMapOvr>
    <a:masterClrMapping/>
  </p:clrMapOvr>
  <p:transition advTm="92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VF at other hospital 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7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150">
            <a:off x="457200" y="1809372"/>
            <a:ext cx="8229600" cy="4107619"/>
          </a:xfrm>
        </p:spPr>
      </p:pic>
      <p:sp>
        <p:nvSpPr>
          <p:cNvPr id="8" name="직사각형 7"/>
          <p:cNvSpPr/>
          <p:nvPr/>
        </p:nvSpPr>
        <p:spPr>
          <a:xfrm>
            <a:off x="251520" y="1484784"/>
            <a:ext cx="856895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8166133"/>
      </p:ext>
    </p:extLst>
  </p:cSld>
  <p:clrMapOvr>
    <a:masterClrMapping/>
  </p:clrMapOvr>
  <p:transition advTm="520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ECG at ER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51520" y="1484784"/>
            <a:ext cx="856895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5" b="2619"/>
          <a:stretch>
            <a:fillRect/>
          </a:stretch>
        </p:blipFill>
        <p:spPr>
          <a:xfrm>
            <a:off x="395536" y="1196752"/>
            <a:ext cx="8512300" cy="5517232"/>
          </a:xfrm>
        </p:spPr>
      </p:pic>
    </p:spTree>
    <p:extLst>
      <p:ext uri="{BB962C8B-B14F-4D97-AF65-F5344CB8AC3E}">
        <p14:creationId xmlns:p14="http://schemas.microsoft.com/office/powerpoint/2010/main" val="4188166133"/>
      </p:ext>
    </p:extLst>
  </p:cSld>
  <p:clrMapOvr>
    <a:masterClrMapping/>
  </p:clrMapOvr>
  <p:transition advTm="786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5112568" cy="5429316"/>
          </a:xfrm>
        </p:spPr>
      </p:pic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200" b="1" dirty="0" smtClean="0">
                <a:solidFill>
                  <a:srgbClr val="2D2D8A"/>
                </a:solidFill>
              </a:rPr>
              <a:t>ICD implantation; secondary</a:t>
            </a:r>
            <a:r>
              <a:rPr lang="ko-KR" altLang="en-US" sz="3200" b="1" dirty="0" smtClean="0">
                <a:solidFill>
                  <a:srgbClr val="2D2D8A"/>
                </a:solidFill>
              </a:rPr>
              <a:t> </a:t>
            </a:r>
            <a:r>
              <a:rPr lang="en-US" altLang="ko-KR" sz="3200" b="1" dirty="0" smtClean="0">
                <a:solidFill>
                  <a:srgbClr val="2D2D8A"/>
                </a:solidFill>
              </a:rPr>
              <a:t>prevention</a:t>
            </a:r>
            <a:endParaRPr lang="en-US" altLang="ko-KR" sz="32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5559553"/>
      </p:ext>
    </p:extLst>
  </p:cSld>
  <p:clrMapOvr>
    <a:masterClrMapping/>
  </p:clrMapOvr>
  <p:transition advTm="970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Appropriate shock d/t VF 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7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12728" r="4876" b="12834"/>
          <a:stretch>
            <a:fillRect/>
          </a:stretch>
        </p:blipFill>
        <p:spPr>
          <a:xfrm>
            <a:off x="445197" y="1340768"/>
            <a:ext cx="8447283" cy="4536504"/>
          </a:xfrm>
        </p:spPr>
      </p:pic>
      <p:sp>
        <p:nvSpPr>
          <p:cNvPr id="12" name="직사각형 11"/>
          <p:cNvSpPr/>
          <p:nvPr/>
        </p:nvSpPr>
        <p:spPr>
          <a:xfrm>
            <a:off x="2699792" y="1124744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8166133"/>
      </p:ext>
    </p:extLst>
  </p:cSld>
  <p:clrMapOvr>
    <a:masterClrMapping/>
  </p:clrMapOvr>
  <p:transition advTm="596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Appropriate shock d/t VF 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pic>
        <p:nvPicPr>
          <p:cNvPr id="10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8" r="4286"/>
          <a:stretch>
            <a:fillRect/>
          </a:stretch>
        </p:blipFill>
        <p:spPr>
          <a:xfrm>
            <a:off x="539552" y="980728"/>
            <a:ext cx="6912769" cy="3168352"/>
          </a:xfrm>
          <a:prstGeom prst="rect">
            <a:avLst/>
          </a:prstGeom>
        </p:spPr>
      </p:pic>
      <p:pic>
        <p:nvPicPr>
          <p:cNvPr id="11" name="내용 개체 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9" b="60100"/>
          <a:stretch>
            <a:fillRect/>
          </a:stretch>
        </p:blipFill>
        <p:spPr>
          <a:xfrm>
            <a:off x="559008" y="3558793"/>
            <a:ext cx="7253352" cy="2678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5736" y="6237312"/>
            <a:ext cx="4536504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kern="0" dirty="0" err="1" smtClean="0">
                <a:latin typeface="맑은 고딕" pitchFamily="50" charset="-127"/>
              </a:rPr>
              <a:t>Quinidine</a:t>
            </a:r>
            <a:r>
              <a:rPr lang="en-US" altLang="ko-KR" sz="3200" b="1" kern="0" dirty="0" smtClean="0">
                <a:latin typeface="맑은 고딕" pitchFamily="50" charset="-127"/>
              </a:rPr>
              <a:t> 300mg </a:t>
            </a:r>
            <a:r>
              <a:rPr lang="en-US" altLang="ko-KR" sz="3200" b="1" kern="0" dirty="0" err="1" smtClean="0">
                <a:latin typeface="맑은 고딕" pitchFamily="50" charset="-127"/>
              </a:rPr>
              <a:t>tid</a:t>
            </a:r>
            <a:endParaRPr lang="en-US" altLang="ko-KR" sz="3200" b="1" kern="0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8166133"/>
      </p:ext>
    </p:extLst>
  </p:cSld>
  <p:clrMapOvr>
    <a:masterClrMapping/>
  </p:clrMapOvr>
  <p:transition advTm="3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0" y="-537"/>
            <a:ext cx="9144000" cy="981265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ko-KR" sz="3600" b="1" dirty="0" smtClean="0">
                <a:solidFill>
                  <a:srgbClr val="2D2D8A"/>
                </a:solidFill>
              </a:rPr>
              <a:t>ECG; consistent </a:t>
            </a:r>
            <a:r>
              <a:rPr lang="en-US" altLang="ko-KR" sz="3600" b="1" dirty="0" err="1" smtClean="0">
                <a:solidFill>
                  <a:srgbClr val="2D2D8A"/>
                </a:solidFill>
              </a:rPr>
              <a:t>Brugada</a:t>
            </a:r>
            <a:r>
              <a:rPr lang="en-US" altLang="ko-KR" sz="3600" b="1" dirty="0" smtClean="0">
                <a:solidFill>
                  <a:srgbClr val="2D2D8A"/>
                </a:solidFill>
              </a:rPr>
              <a:t> type I</a:t>
            </a:r>
            <a:endParaRPr lang="en-US" altLang="ko-KR" sz="3600" b="1" kern="0" dirty="0">
              <a:solidFill>
                <a:srgbClr val="2D2D8A"/>
              </a:solidFill>
              <a:latin typeface="Verdana" pitchFamily="34" charset="0"/>
              <a:ea typeface="돋움체" pitchFamily="49" charset="-127"/>
              <a:cs typeface="+mj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51520" y="1484784"/>
            <a:ext cx="856895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6" r="-421"/>
          <a:stretch>
            <a:fillRect/>
          </a:stretch>
        </p:blipFill>
        <p:spPr>
          <a:xfrm>
            <a:off x="1" y="1700808"/>
            <a:ext cx="9036496" cy="45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66133"/>
      </p:ext>
    </p:extLst>
  </p:cSld>
  <p:clrMapOvr>
    <a:masterClrMapping/>
  </p:clrMapOvr>
  <p:transition advTm="1151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5105F53ED5DDF49BC981EB4D040F99B" ma:contentTypeVersion="14" ma:contentTypeDescription="새 문서를 만듭니다." ma:contentTypeScope="" ma:versionID="210f5d2590919b0c78d0d02028cae18c">
  <xsd:schema xmlns:xsd="http://www.w3.org/2001/XMLSchema" xmlns:xs="http://www.w3.org/2001/XMLSchema" xmlns:p="http://schemas.microsoft.com/office/2006/metadata/properties" xmlns:ns2="59000048-e08a-47bf-a822-1fbee2540797" xmlns:ns3="8f103357-55e7-4dd4-b223-79a196a42b2d" targetNamespace="http://schemas.microsoft.com/office/2006/metadata/properties" ma:root="true" ma:fieldsID="d043bf5e87e13f5c76d0ef1008cbe7f8" ns2:_="" ns3:_="">
    <xsd:import namespace="59000048-e08a-47bf-a822-1fbee2540797"/>
    <xsd:import namespace="8f103357-55e7-4dd4-b223-79a196a42b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00048-e08a-47bf-a822-1fbee25407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이미지 태그" ma:readOnly="false" ma:fieldId="{5cf76f15-5ced-4ddc-b409-7134ff3c332f}" ma:taxonomyMulti="true" ma:sspId="e34188af-45e5-4306-9c51-eba8ef424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03357-55e7-4dd4-b223-79a196a42b2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2c1eb59-48f9-4934-bb19-ce4622268332}" ma:internalName="TaxCatchAll" ma:showField="CatchAllData" ma:web="8f103357-55e7-4dd4-b223-79a196a42b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103357-55e7-4dd4-b223-79a196a42b2d" xsi:nil="true"/>
    <lcf76f155ced4ddcb4097134ff3c332f xmlns="59000048-e08a-47bf-a822-1fbee254079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D37E45-1AD2-41D6-88C1-A3DA7FAE4C7C}"/>
</file>

<file path=customXml/itemProps2.xml><?xml version="1.0" encoding="utf-8"?>
<ds:datastoreItem xmlns:ds="http://schemas.openxmlformats.org/officeDocument/2006/customXml" ds:itemID="{77EFCB8D-1156-44A6-AA34-F2C6EA92C493}"/>
</file>

<file path=customXml/itemProps3.xml><?xml version="1.0" encoding="utf-8"?>
<ds:datastoreItem xmlns:ds="http://schemas.openxmlformats.org/officeDocument/2006/customXml" ds:itemID="{F0874452-B3EA-4D67-A0E8-138B25D09C11}"/>
</file>

<file path=docProps/app.xml><?xml version="1.0" encoding="utf-8"?>
<Properties xmlns="http://schemas.openxmlformats.org/officeDocument/2006/extended-properties" xmlns:vt="http://schemas.openxmlformats.org/officeDocument/2006/docPropsVTypes">
  <TotalTime>6191</TotalTime>
  <Words>1505</Words>
  <Application>Microsoft Office PowerPoint</Application>
  <PresentationFormat>화면 슬라이드 쇼(4:3)</PresentationFormat>
  <Paragraphs>146</Paragraphs>
  <Slides>36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4" baseType="lpstr">
      <vt:lpstr>나눔고딕 Bold</vt:lpstr>
      <vt:lpstr>돋움체</vt:lpstr>
      <vt:lpstr>맑은 고딕</vt:lpstr>
      <vt:lpstr>Arial</vt:lpstr>
      <vt:lpstr>Corbel</vt:lpstr>
      <vt:lpstr>Times New Roman</vt:lpstr>
      <vt:lpstr>Verdana</vt:lpstr>
      <vt:lpstr>Office 테마</vt:lpstr>
      <vt:lpstr>Epicardial catheter ablation for life threatening ventricular arrhythmia in Brugada syndrome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Gachon University Gil Medical Center Cardiovascular Center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박예민</cp:lastModifiedBy>
  <cp:revision>499</cp:revision>
  <dcterms:created xsi:type="dcterms:W3CDTF">2012-01-02T23:55:22Z</dcterms:created>
  <dcterms:modified xsi:type="dcterms:W3CDTF">2022-12-02T15:35:16Z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0x01010035105F53ED5DDF49BC981EB4D040F99B</vt:lpwstr>
  </property>
</Properties>
</file>